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</p:sldIdLst>
  <p:sldSz cx="12192000" cy="6858000"/>
  <p:notesSz cx="6886575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BE5014"/>
    <a:srgbClr val="339966"/>
    <a:srgbClr val="336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1" autoAdjust="0"/>
    <p:restoredTop sz="94660"/>
  </p:normalViewPr>
  <p:slideViewPr>
    <p:cSldViewPr snapToGrid="0">
      <p:cViewPr varScale="1">
        <p:scale>
          <a:sx n="58" d="100"/>
          <a:sy n="58" d="100"/>
        </p:scale>
        <p:origin x="6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18B622-0034-A3C0-1A98-F5D976563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B5B817-0E51-7D14-F3B5-7EDFD36AC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DC6526-6513-DB93-4646-2C98AD1AF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ED135C-2209-FD09-7090-A826429A6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96A135-B4E5-A20C-AB85-19A01C998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77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2A77F5-FD46-EF51-75BB-59182CBDE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E69E83-FF68-E7D7-9D0F-C505FA04D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C5D5E4-DC42-423F-3DA6-F8F251750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204D92-8B6F-7AFD-96E9-DE2F84C3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3D68FF-F41B-5454-8EFE-BDBDDB0F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42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E1AFA53-347C-A042-131C-D073B9DFC3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E92464-B46F-9325-1E9B-441D0F7FA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325F3B-2035-5FCB-654C-8102FF19D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6FE965-BD02-566D-58DF-2937CCB38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665A3C-42CF-65D6-C4F7-B8C09ED33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87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566F2-2578-C4D1-4423-E87BA36E9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0B4C24-6E14-3C7D-B9AA-1142A6C44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9A21C9-D043-47C0-3BBE-D034DA4AE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3C8DCD-FF1C-F0F8-5739-07BDB49F8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1DEF9E-D495-41F1-A67A-9D3935C2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4961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F8C975-3172-E278-809D-E67AEA63A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7F51C1-5206-2A72-AA4E-A7AC88E22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3765DD-1F90-DD13-E052-767D6EA67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2B1DD1-F6FC-DF4F-A46E-5E3EACB99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F41E26-EC8A-9062-EA6A-F0033CD58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28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37ED4D-1627-93A3-CD46-D60C95F4E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B7C3C7-0B5C-7F26-CCE7-BDE4684B6B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7FD56BE-8292-6F6E-05F2-DC9B45B39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2EA3CC-BCB7-484B-722C-725E855F7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3EEEE1-848F-3C66-FFCE-58E8E555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036626E-7B8C-5718-6EF4-035C22516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8061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AC34E3-ED74-0D03-5C5E-C71C207C0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B40963-BB8A-3640-5BD7-D46BA5118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7F95FB-2C0B-382D-3BA2-6BB9DE6D2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A3DCB16-DA29-6807-F61E-39B3FA199C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7013AAB-FEB0-3615-3F6A-A96CDF923D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74FD3ED-2680-9CDF-2F9C-87BD0B000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647210-9B5F-D649-B5CB-39435B22E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7B53783-EA41-CB11-CD47-E185C4CDF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97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D7102-2B86-C7F4-5830-B195CEA97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346ED65-3653-B3F3-F09B-4DC009F40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E01137E-CD5A-B08F-371D-83D142CF9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9F478D-0A47-9519-F24F-6D903B6D9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42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02AFA4-528C-DF39-9429-868F6E6DB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74BA8C8-FB5E-B75F-4A24-175306128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DB6003-2D8A-96D2-B216-39978C0C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88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7614E5-C6C4-EBC3-9740-408508E45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539422-C96D-BF89-3ED6-1C7F374B8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7BFD6FF-1D07-5DB9-C0D5-5C0EB7FB1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B8458B-7159-B1C1-F12A-5EF1539F6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F073CE4-FAB8-0E13-E5BF-020BCFC9F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7CBC7C-44B9-A09C-2C8B-2BB818E5F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17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B499B0-D574-E287-1F8D-A24F97405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73DC2A8-34D9-B29F-6410-F3F956D1CE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6A5B61-E7A1-F659-7911-6B47D6AE6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AC5C77-5E66-816B-E8E9-2CF981E65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E569E7-BBFD-A6D5-B54A-2D0D9B568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B63B45-CBCB-737D-0D12-88F2BACB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73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660C7C5-68F0-F8CA-66A1-2B446C43B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4422F7-E44A-9FC2-0F1D-37FECA64F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A077E7-30BC-7C90-833D-3362C44C9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6A9F8-9895-4516-A5E0-3DB29C1CBBED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06DE9-D5B2-F474-64E6-C085AA653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9DBD46-CBF9-667A-0822-5505932223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5EC54-ED26-4DE0-9870-86418A756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89C136B-A98B-18A4-9DC9-7EA95FC2D529}"/>
              </a:ext>
            </a:extLst>
          </p:cNvPr>
          <p:cNvSpPr txBox="1"/>
          <p:nvPr/>
        </p:nvSpPr>
        <p:spPr>
          <a:xfrm>
            <a:off x="124003" y="63248"/>
            <a:ext cx="1646555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準備段階</a:t>
            </a:r>
            <a:endParaRPr lang="en-US" altLang="ja-JP" sz="2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2" name="矢印: 左 11">
            <a:extLst>
              <a:ext uri="{FF2B5EF4-FFF2-40B4-BE49-F238E27FC236}">
                <a16:creationId xmlns:a16="http://schemas.microsoft.com/office/drawing/2014/main" id="{402BFA4A-0F36-90B7-F39B-779CBCCBE581}"/>
              </a:ext>
            </a:extLst>
          </p:cNvPr>
          <p:cNvSpPr/>
          <p:nvPr/>
        </p:nvSpPr>
        <p:spPr>
          <a:xfrm>
            <a:off x="5033720" y="1204387"/>
            <a:ext cx="2124560" cy="430035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2800C150-BB48-B9FE-EE79-F199B2AE17A3}"/>
              </a:ext>
            </a:extLst>
          </p:cNvPr>
          <p:cNvCxnSpPr>
            <a:cxnSpLocks/>
          </p:cNvCxnSpPr>
          <p:nvPr/>
        </p:nvCxnSpPr>
        <p:spPr>
          <a:xfrm>
            <a:off x="6125360" y="0"/>
            <a:ext cx="44219" cy="69308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スクロール: 横 31">
            <a:extLst>
              <a:ext uri="{FF2B5EF4-FFF2-40B4-BE49-F238E27FC236}">
                <a16:creationId xmlns:a16="http://schemas.microsoft.com/office/drawing/2014/main" id="{301A736D-3E82-D8FD-9BC6-7811EAAD528B}"/>
              </a:ext>
            </a:extLst>
          </p:cNvPr>
          <p:cNvSpPr/>
          <p:nvPr/>
        </p:nvSpPr>
        <p:spPr>
          <a:xfrm>
            <a:off x="1116629" y="3392562"/>
            <a:ext cx="1414440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譲渡書</a:t>
            </a:r>
          </a:p>
        </p:txBody>
      </p:sp>
      <p:sp>
        <p:nvSpPr>
          <p:cNvPr id="35" name="スクロール: 横 34">
            <a:extLst>
              <a:ext uri="{FF2B5EF4-FFF2-40B4-BE49-F238E27FC236}">
                <a16:creationId xmlns:a16="http://schemas.microsoft.com/office/drawing/2014/main" id="{E34A5FAE-0D92-0C3F-472F-6307EA676DE1}"/>
              </a:ext>
            </a:extLst>
          </p:cNvPr>
          <p:cNvSpPr/>
          <p:nvPr/>
        </p:nvSpPr>
        <p:spPr>
          <a:xfrm>
            <a:off x="9227247" y="2127524"/>
            <a:ext cx="2124560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納品書</a:t>
            </a:r>
            <a:r>
              <a:rPr kumimoji="1" lang="en-US" altLang="ja-JP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控</a:t>
            </a:r>
            <a:r>
              <a:rPr lang="en-US" altLang="ja-JP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800" b="1" dirty="0">
              <a:solidFill>
                <a:srgbClr val="3399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7" name="スクロール: 横 36">
            <a:extLst>
              <a:ext uri="{FF2B5EF4-FFF2-40B4-BE49-F238E27FC236}">
                <a16:creationId xmlns:a16="http://schemas.microsoft.com/office/drawing/2014/main" id="{493D9865-2405-D7BB-2F5A-CF8F52B7D2D2}"/>
              </a:ext>
            </a:extLst>
          </p:cNvPr>
          <p:cNvSpPr/>
          <p:nvPr/>
        </p:nvSpPr>
        <p:spPr>
          <a:xfrm>
            <a:off x="6743406" y="2127524"/>
            <a:ext cx="1459321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3366FF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納品書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2DC06315-A59A-8C7A-85B9-0313041F0B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912" y="3643760"/>
            <a:ext cx="947203" cy="947203"/>
          </a:xfrm>
          <a:prstGeom prst="rect">
            <a:avLst/>
          </a:prstGeom>
        </p:spPr>
      </p:pic>
      <p:sp>
        <p:nvSpPr>
          <p:cNvPr id="43" name="フローチャート: 代替処理 42">
            <a:extLst>
              <a:ext uri="{FF2B5EF4-FFF2-40B4-BE49-F238E27FC236}">
                <a16:creationId xmlns:a16="http://schemas.microsoft.com/office/drawing/2014/main" id="{C44C7A0B-D9A3-4E02-5287-225127B820C4}"/>
              </a:ext>
            </a:extLst>
          </p:cNvPr>
          <p:cNvSpPr/>
          <p:nvPr/>
        </p:nvSpPr>
        <p:spPr>
          <a:xfrm>
            <a:off x="2301620" y="72166"/>
            <a:ext cx="2178251" cy="596652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薬局</a:t>
            </a:r>
            <a:r>
              <a:rPr kumimoji="1"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渡す側</a:t>
            </a:r>
            <a:r>
              <a:rPr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4" name="フローチャート: 代替処理 43">
            <a:extLst>
              <a:ext uri="{FF2B5EF4-FFF2-40B4-BE49-F238E27FC236}">
                <a16:creationId xmlns:a16="http://schemas.microsoft.com/office/drawing/2014/main" id="{655C0C10-3EF7-418A-3610-C6A95C862A7B}"/>
              </a:ext>
            </a:extLst>
          </p:cNvPr>
          <p:cNvSpPr/>
          <p:nvPr/>
        </p:nvSpPr>
        <p:spPr>
          <a:xfrm>
            <a:off x="8256027" y="77655"/>
            <a:ext cx="2033500" cy="596652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B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薬局</a:t>
            </a:r>
            <a:r>
              <a:rPr kumimoji="1"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貰う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側</a:t>
            </a:r>
            <a:r>
              <a:rPr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C6FE3F7-3D19-A0DE-EC21-DA9B5586F9E1}"/>
              </a:ext>
            </a:extLst>
          </p:cNvPr>
          <p:cNvSpPr/>
          <p:nvPr/>
        </p:nvSpPr>
        <p:spPr>
          <a:xfrm>
            <a:off x="7322484" y="1146342"/>
            <a:ext cx="2246728" cy="55516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電話等で小分け依頼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86D7E920-69C5-CF37-CD2F-0C06AE89DEE5}"/>
              </a:ext>
            </a:extLst>
          </p:cNvPr>
          <p:cNvGrpSpPr/>
          <p:nvPr/>
        </p:nvGrpSpPr>
        <p:grpSpPr>
          <a:xfrm>
            <a:off x="784790" y="4505871"/>
            <a:ext cx="2205348" cy="1309730"/>
            <a:chOff x="1993290" y="2698319"/>
            <a:chExt cx="4034155" cy="2470785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4C150C29-D4B7-2D2B-9252-8DEC42AEA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5830" y="2698319"/>
              <a:ext cx="1209675" cy="228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5932269A-5E3E-A7CC-BC63-1716F62A5B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290" y="2925649"/>
              <a:ext cx="4034155" cy="22434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</p:grpSp>
      <p:pic>
        <p:nvPicPr>
          <p:cNvPr id="15" name="図 14">
            <a:extLst>
              <a:ext uri="{FF2B5EF4-FFF2-40B4-BE49-F238E27FC236}">
                <a16:creationId xmlns:a16="http://schemas.microsoft.com/office/drawing/2014/main" id="{FEE679A1-F67A-FD80-AADA-3E30DA0CA0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4305" y="4030096"/>
            <a:ext cx="4144832" cy="277251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2BA4C76A-702D-7F25-27A4-02A7D5559748}"/>
              </a:ext>
            </a:extLst>
          </p:cNvPr>
          <p:cNvSpPr/>
          <p:nvPr/>
        </p:nvSpPr>
        <p:spPr>
          <a:xfrm>
            <a:off x="6819484" y="3193331"/>
            <a:ext cx="1984111" cy="705095"/>
          </a:xfrm>
          <a:prstGeom prst="wedgeRectCallout">
            <a:avLst>
              <a:gd name="adj1" fmla="val 30220"/>
              <a:gd name="adj2" fmla="val 6850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B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薬局（記載する自薬局）の番号を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DT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タブで確認して記載</a:t>
            </a:r>
            <a:endParaRPr kumimoji="1"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吹き出し: 四角形 16">
            <a:extLst>
              <a:ext uri="{FF2B5EF4-FFF2-40B4-BE49-F238E27FC236}">
                <a16:creationId xmlns:a16="http://schemas.microsoft.com/office/drawing/2014/main" id="{AFC72957-3423-DE15-E607-64662AD8E0DC}"/>
              </a:ext>
            </a:extLst>
          </p:cNvPr>
          <p:cNvSpPr/>
          <p:nvPr/>
        </p:nvSpPr>
        <p:spPr>
          <a:xfrm>
            <a:off x="6169579" y="5290016"/>
            <a:ext cx="1459320" cy="858422"/>
          </a:xfrm>
          <a:prstGeom prst="wedgeRectCallout">
            <a:avLst>
              <a:gd name="adj1" fmla="val 79018"/>
              <a:gd name="adj2" fmla="val 124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③小分け依頼した医薬品名等を記載</a:t>
            </a:r>
          </a:p>
        </p:txBody>
      </p:sp>
      <p:sp>
        <p:nvSpPr>
          <p:cNvPr id="18" name="吹き出し: 四角形 17">
            <a:extLst>
              <a:ext uri="{FF2B5EF4-FFF2-40B4-BE49-F238E27FC236}">
                <a16:creationId xmlns:a16="http://schemas.microsoft.com/office/drawing/2014/main" id="{704D61C8-A1CC-7B99-4392-5584EDCE4939}"/>
              </a:ext>
            </a:extLst>
          </p:cNvPr>
          <p:cNvSpPr/>
          <p:nvPr/>
        </p:nvSpPr>
        <p:spPr>
          <a:xfrm>
            <a:off x="9846056" y="3465401"/>
            <a:ext cx="2191807" cy="359930"/>
          </a:xfrm>
          <a:prstGeom prst="wedgeRectCallout">
            <a:avLst>
              <a:gd name="adj1" fmla="val 10757"/>
              <a:gd name="adj2" fmla="val 12806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②小分けした日付を記載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AB6AF23-562D-9C40-8E20-81F7909FC3EE}"/>
              </a:ext>
            </a:extLst>
          </p:cNvPr>
          <p:cNvSpPr/>
          <p:nvPr/>
        </p:nvSpPr>
        <p:spPr>
          <a:xfrm>
            <a:off x="3410161" y="1146342"/>
            <a:ext cx="1446253" cy="55516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小分け了承</a:t>
            </a: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6DEA645A-D7DC-9AA1-A3CA-4A0FD17891CB}"/>
              </a:ext>
            </a:extLst>
          </p:cNvPr>
          <p:cNvCxnSpPr>
            <a:cxnSpLocks/>
          </p:cNvCxnSpPr>
          <p:nvPr/>
        </p:nvCxnSpPr>
        <p:spPr>
          <a:xfrm>
            <a:off x="-50476" y="1839807"/>
            <a:ext cx="122424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F406D42-7AF2-457F-0540-F168DE4FFC18}"/>
              </a:ext>
            </a:extLst>
          </p:cNvPr>
          <p:cNvSpPr txBox="1"/>
          <p:nvPr/>
        </p:nvSpPr>
        <p:spPr>
          <a:xfrm>
            <a:off x="124003" y="1959591"/>
            <a:ext cx="2601724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準備する書類等</a:t>
            </a:r>
            <a:endParaRPr lang="en-US" altLang="ja-JP" sz="2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テキスト ボックス 1">
            <a:extLst>
              <a:ext uri="{FF2B5EF4-FFF2-40B4-BE49-F238E27FC236}">
                <a16:creationId xmlns:a16="http://schemas.microsoft.com/office/drawing/2014/main" id="{07CBACA5-912A-C300-A100-F87E299203FA}"/>
              </a:ext>
            </a:extLst>
          </p:cNvPr>
          <p:cNvSpPr txBox="1"/>
          <p:nvPr/>
        </p:nvSpPr>
        <p:spPr>
          <a:xfrm>
            <a:off x="10233542" y="4336328"/>
            <a:ext cx="1315854" cy="509270"/>
          </a:xfrm>
          <a:prstGeom prst="rect">
            <a:avLst/>
          </a:prstGeom>
          <a:solidFill>
            <a:schemeClr val="lt1"/>
          </a:solidFill>
          <a:ln w="19050">
            <a:solidFill>
              <a:prstClr val="black"/>
            </a:solidFill>
            <a:prstDash val="dash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000"/>
              </a:lnSpc>
            </a:pPr>
            <a:r>
              <a:rPr lang="en-US" altLang="ja-JP" sz="1050" kern="100" dirty="0">
                <a:solidFill>
                  <a:srgbClr val="FF0000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※A</a:t>
            </a:r>
            <a:r>
              <a:rPr lang="ja-JP" altLang="en-US" sz="1050" kern="100" dirty="0">
                <a:solidFill>
                  <a:srgbClr val="FF0000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薬局名が</a:t>
            </a:r>
            <a:r>
              <a:rPr lang="ja-JP" altLang="en-US" sz="1050" kern="100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記載される</a:t>
            </a:r>
            <a:r>
              <a:rPr lang="ja-JP" altLang="en-US" sz="1050" kern="100" dirty="0">
                <a:solidFill>
                  <a:srgbClr val="FF0000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ここはこの段階では空欄</a:t>
            </a:r>
            <a:endParaRPr lang="ja-JP" sz="1050" kern="100" dirty="0">
              <a:solidFill>
                <a:srgbClr val="FF0000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01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89C136B-A98B-18A4-9DC9-7EA95FC2D529}"/>
              </a:ext>
            </a:extLst>
          </p:cNvPr>
          <p:cNvSpPr txBox="1"/>
          <p:nvPr/>
        </p:nvSpPr>
        <p:spPr>
          <a:xfrm>
            <a:off x="124003" y="63248"/>
            <a:ext cx="2698175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医薬品小分け時</a:t>
            </a:r>
            <a:endParaRPr lang="en-US" altLang="ja-JP" sz="2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8" name="矢印: 右カーブ 77">
            <a:extLst>
              <a:ext uri="{FF2B5EF4-FFF2-40B4-BE49-F238E27FC236}">
                <a16:creationId xmlns:a16="http://schemas.microsoft.com/office/drawing/2014/main" id="{6F630220-3108-B715-DB4C-110924CBBAAF}"/>
              </a:ext>
            </a:extLst>
          </p:cNvPr>
          <p:cNvSpPr/>
          <p:nvPr/>
        </p:nvSpPr>
        <p:spPr>
          <a:xfrm>
            <a:off x="5118306" y="3909520"/>
            <a:ext cx="2066820" cy="616015"/>
          </a:xfrm>
          <a:prstGeom prst="curvedRightArrow">
            <a:avLst>
              <a:gd name="adj1" fmla="val 19415"/>
              <a:gd name="adj2" fmla="val 47161"/>
              <a:gd name="adj3" fmla="val 408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25E01F74-FC47-97ED-16FD-A4F893F8E5A7}"/>
              </a:ext>
            </a:extLst>
          </p:cNvPr>
          <p:cNvSpPr/>
          <p:nvPr/>
        </p:nvSpPr>
        <p:spPr>
          <a:xfrm>
            <a:off x="5006874" y="1031934"/>
            <a:ext cx="2178252" cy="43003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F3E36BFC-6E21-220C-2FE9-166A6A8CDAB0}"/>
              </a:ext>
            </a:extLst>
          </p:cNvPr>
          <p:cNvSpPr/>
          <p:nvPr/>
        </p:nvSpPr>
        <p:spPr>
          <a:xfrm>
            <a:off x="5006874" y="1991224"/>
            <a:ext cx="2178252" cy="43003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2" name="矢印: 左 11">
            <a:extLst>
              <a:ext uri="{FF2B5EF4-FFF2-40B4-BE49-F238E27FC236}">
                <a16:creationId xmlns:a16="http://schemas.microsoft.com/office/drawing/2014/main" id="{402BFA4A-0F36-90B7-F39B-779CBCCBE581}"/>
              </a:ext>
            </a:extLst>
          </p:cNvPr>
          <p:cNvSpPr/>
          <p:nvPr/>
        </p:nvSpPr>
        <p:spPr>
          <a:xfrm>
            <a:off x="5060566" y="3124372"/>
            <a:ext cx="2124560" cy="430035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D6639609-D190-A67B-BDCE-70E9D1BC95AC}"/>
              </a:ext>
            </a:extLst>
          </p:cNvPr>
          <p:cNvCxnSpPr>
            <a:cxnSpLocks/>
          </p:cNvCxnSpPr>
          <p:nvPr/>
        </p:nvCxnSpPr>
        <p:spPr>
          <a:xfrm>
            <a:off x="0" y="4920811"/>
            <a:ext cx="122424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14D3F1C-2DBA-19A0-34F1-E49554E19657}"/>
              </a:ext>
            </a:extLst>
          </p:cNvPr>
          <p:cNvSpPr txBox="1"/>
          <p:nvPr/>
        </p:nvSpPr>
        <p:spPr>
          <a:xfrm>
            <a:off x="187792" y="5065180"/>
            <a:ext cx="3416320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小分け後の各書類等</a:t>
            </a:r>
            <a:endParaRPr kumimoji="1" lang="ja-JP" altLang="en-US" sz="2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2800C150-BB48-B9FE-EE79-F199B2AE17A3}"/>
              </a:ext>
            </a:extLst>
          </p:cNvPr>
          <p:cNvCxnSpPr>
            <a:cxnSpLocks/>
          </p:cNvCxnSpPr>
          <p:nvPr/>
        </p:nvCxnSpPr>
        <p:spPr>
          <a:xfrm>
            <a:off x="6095086" y="0"/>
            <a:ext cx="44219" cy="69308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スクロール: 横 31">
            <a:extLst>
              <a:ext uri="{FF2B5EF4-FFF2-40B4-BE49-F238E27FC236}">
                <a16:creationId xmlns:a16="http://schemas.microsoft.com/office/drawing/2014/main" id="{301A736D-3E82-D8FD-9BC6-7811EAAD528B}"/>
              </a:ext>
            </a:extLst>
          </p:cNvPr>
          <p:cNvSpPr/>
          <p:nvPr/>
        </p:nvSpPr>
        <p:spPr>
          <a:xfrm>
            <a:off x="3337198" y="880776"/>
            <a:ext cx="1414440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譲渡書</a:t>
            </a:r>
          </a:p>
        </p:txBody>
      </p:sp>
      <p:sp>
        <p:nvSpPr>
          <p:cNvPr id="35" name="スクロール: 横 34">
            <a:extLst>
              <a:ext uri="{FF2B5EF4-FFF2-40B4-BE49-F238E27FC236}">
                <a16:creationId xmlns:a16="http://schemas.microsoft.com/office/drawing/2014/main" id="{E34A5FAE-0D92-0C3F-472F-6307EA676DE1}"/>
              </a:ext>
            </a:extLst>
          </p:cNvPr>
          <p:cNvSpPr/>
          <p:nvPr/>
        </p:nvSpPr>
        <p:spPr>
          <a:xfrm>
            <a:off x="7338385" y="2887960"/>
            <a:ext cx="2124560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納品書</a:t>
            </a:r>
            <a:r>
              <a:rPr kumimoji="1" lang="en-US" altLang="ja-JP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控</a:t>
            </a:r>
            <a:r>
              <a:rPr lang="en-US" altLang="ja-JP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800" b="1" dirty="0">
              <a:solidFill>
                <a:srgbClr val="3399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7" name="スクロール: 横 36">
            <a:extLst>
              <a:ext uri="{FF2B5EF4-FFF2-40B4-BE49-F238E27FC236}">
                <a16:creationId xmlns:a16="http://schemas.microsoft.com/office/drawing/2014/main" id="{493D9865-2405-D7BB-2F5A-CF8F52B7D2D2}"/>
              </a:ext>
            </a:extLst>
          </p:cNvPr>
          <p:cNvSpPr/>
          <p:nvPr/>
        </p:nvSpPr>
        <p:spPr>
          <a:xfrm>
            <a:off x="7338385" y="3746383"/>
            <a:ext cx="1459321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3366FF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納品書</a:t>
            </a:r>
          </a:p>
        </p:txBody>
      </p:sp>
      <p:sp>
        <p:nvSpPr>
          <p:cNvPr id="38" name="スクロール: 横 37">
            <a:extLst>
              <a:ext uri="{FF2B5EF4-FFF2-40B4-BE49-F238E27FC236}">
                <a16:creationId xmlns:a16="http://schemas.microsoft.com/office/drawing/2014/main" id="{52B5A2F8-3741-483D-F58E-979D874A2A4C}"/>
              </a:ext>
            </a:extLst>
          </p:cNvPr>
          <p:cNvSpPr/>
          <p:nvPr/>
        </p:nvSpPr>
        <p:spPr>
          <a:xfrm>
            <a:off x="2289040" y="5721816"/>
            <a:ext cx="2175225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納品書</a:t>
            </a:r>
            <a:r>
              <a:rPr kumimoji="1" lang="en-US" altLang="ja-JP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控</a:t>
            </a:r>
            <a:r>
              <a:rPr lang="en-US" altLang="ja-JP" sz="2800" b="1" dirty="0">
                <a:solidFill>
                  <a:srgbClr val="3399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800" b="1" dirty="0">
              <a:solidFill>
                <a:srgbClr val="3399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9" name="スクロール: 横 38">
            <a:extLst>
              <a:ext uri="{FF2B5EF4-FFF2-40B4-BE49-F238E27FC236}">
                <a16:creationId xmlns:a16="http://schemas.microsoft.com/office/drawing/2014/main" id="{C49C53BE-8A4E-22C8-4CA6-97CAF0303C1E}"/>
              </a:ext>
            </a:extLst>
          </p:cNvPr>
          <p:cNvSpPr/>
          <p:nvPr/>
        </p:nvSpPr>
        <p:spPr>
          <a:xfrm>
            <a:off x="7061811" y="4994598"/>
            <a:ext cx="1414440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譲渡書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2DC06315-A59A-8C7A-85B9-0313041F0B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112" y="1810381"/>
            <a:ext cx="947203" cy="947203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D5334FFF-99CC-4044-A89B-F0CC8ECD4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617" y="5471450"/>
            <a:ext cx="947203" cy="947203"/>
          </a:xfrm>
          <a:prstGeom prst="rect">
            <a:avLst/>
          </a:prstGeom>
        </p:spPr>
      </p:pic>
      <p:sp>
        <p:nvSpPr>
          <p:cNvPr id="43" name="フローチャート: 代替処理 42">
            <a:extLst>
              <a:ext uri="{FF2B5EF4-FFF2-40B4-BE49-F238E27FC236}">
                <a16:creationId xmlns:a16="http://schemas.microsoft.com/office/drawing/2014/main" id="{C44C7A0B-D9A3-4E02-5287-225127B820C4}"/>
              </a:ext>
            </a:extLst>
          </p:cNvPr>
          <p:cNvSpPr/>
          <p:nvPr/>
        </p:nvSpPr>
        <p:spPr>
          <a:xfrm>
            <a:off x="3160624" y="86486"/>
            <a:ext cx="2178251" cy="596652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薬局</a:t>
            </a:r>
            <a:r>
              <a:rPr kumimoji="1"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渡す側</a:t>
            </a:r>
            <a:r>
              <a:rPr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4" name="フローチャート: 代替処理 43">
            <a:extLst>
              <a:ext uri="{FF2B5EF4-FFF2-40B4-BE49-F238E27FC236}">
                <a16:creationId xmlns:a16="http://schemas.microsoft.com/office/drawing/2014/main" id="{655C0C10-3EF7-418A-3610-C6A95C862A7B}"/>
              </a:ext>
            </a:extLst>
          </p:cNvPr>
          <p:cNvSpPr/>
          <p:nvPr/>
        </p:nvSpPr>
        <p:spPr>
          <a:xfrm>
            <a:off x="6933240" y="86486"/>
            <a:ext cx="2033500" cy="596652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B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薬局</a:t>
            </a:r>
            <a:r>
              <a:rPr kumimoji="1"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貰う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側</a:t>
            </a:r>
            <a:r>
              <a:rPr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5" name="スクロール: 横 44">
            <a:extLst>
              <a:ext uri="{FF2B5EF4-FFF2-40B4-BE49-F238E27FC236}">
                <a16:creationId xmlns:a16="http://schemas.microsoft.com/office/drawing/2014/main" id="{3C83BE34-8639-777A-D4D3-4FE6BADEBF0A}"/>
              </a:ext>
            </a:extLst>
          </p:cNvPr>
          <p:cNvSpPr/>
          <p:nvPr/>
        </p:nvSpPr>
        <p:spPr>
          <a:xfrm>
            <a:off x="7016930" y="5938349"/>
            <a:ext cx="1459321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3366FF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納品書</a:t>
            </a:r>
          </a:p>
        </p:txBody>
      </p:sp>
      <p:sp>
        <p:nvSpPr>
          <p:cNvPr id="47" name="フローチャート: 代替処理 46">
            <a:extLst>
              <a:ext uri="{FF2B5EF4-FFF2-40B4-BE49-F238E27FC236}">
                <a16:creationId xmlns:a16="http://schemas.microsoft.com/office/drawing/2014/main" id="{D424E52D-2B0E-BE11-3CAF-AF0288522D6F}"/>
              </a:ext>
            </a:extLst>
          </p:cNvPr>
          <p:cNvSpPr/>
          <p:nvPr/>
        </p:nvSpPr>
        <p:spPr>
          <a:xfrm>
            <a:off x="9984218" y="2466374"/>
            <a:ext cx="2036124" cy="2307596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納品書、納品書</a:t>
            </a:r>
            <a:r>
              <a:rPr lang="en-US" altLang="ja-JP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控</a:t>
            </a:r>
            <a:r>
              <a:rPr lang="en-US" altLang="ja-JP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を渡す際に</a:t>
            </a:r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</a:t>
            </a:r>
            <a:r>
              <a:rPr lang="en-US" altLang="ja-JP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</a:t>
            </a:r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薬局（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渡す側）が薬局印を押す。</a:t>
            </a:r>
            <a:endParaRPr kumimoji="1"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譲渡、譲受者の印を押す。</a:t>
            </a:r>
          </a:p>
        </p:txBody>
      </p:sp>
      <p:sp>
        <p:nvSpPr>
          <p:cNvPr id="7" name="右中かっこ 6">
            <a:extLst>
              <a:ext uri="{FF2B5EF4-FFF2-40B4-BE49-F238E27FC236}">
                <a16:creationId xmlns:a16="http://schemas.microsoft.com/office/drawing/2014/main" id="{9AA211DF-3C33-C181-9901-F572BF134DD7}"/>
              </a:ext>
            </a:extLst>
          </p:cNvPr>
          <p:cNvSpPr/>
          <p:nvPr/>
        </p:nvSpPr>
        <p:spPr>
          <a:xfrm>
            <a:off x="9412213" y="2847782"/>
            <a:ext cx="493620" cy="1875391"/>
          </a:xfrm>
          <a:prstGeom prst="rightBrace">
            <a:avLst>
              <a:gd name="adj1" fmla="val 8333"/>
              <a:gd name="adj2" fmla="val 4968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375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89C136B-A98B-18A4-9DC9-7EA95FC2D529}"/>
              </a:ext>
            </a:extLst>
          </p:cNvPr>
          <p:cNvSpPr txBox="1"/>
          <p:nvPr/>
        </p:nvSpPr>
        <p:spPr>
          <a:xfrm>
            <a:off x="124003" y="63248"/>
            <a:ext cx="1979825" cy="95410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請求書等のやり取り時</a:t>
            </a:r>
            <a:endParaRPr kumimoji="1" lang="en-US" altLang="ja-JP" sz="2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8" name="矢印: 右カーブ 77">
            <a:extLst>
              <a:ext uri="{FF2B5EF4-FFF2-40B4-BE49-F238E27FC236}">
                <a16:creationId xmlns:a16="http://schemas.microsoft.com/office/drawing/2014/main" id="{6F630220-3108-B715-DB4C-110924CBBAAF}"/>
              </a:ext>
            </a:extLst>
          </p:cNvPr>
          <p:cNvSpPr/>
          <p:nvPr/>
        </p:nvSpPr>
        <p:spPr>
          <a:xfrm>
            <a:off x="5033720" y="2172741"/>
            <a:ext cx="2124560" cy="659771"/>
          </a:xfrm>
          <a:prstGeom prst="curvedRightArrow">
            <a:avLst>
              <a:gd name="adj1" fmla="val 19415"/>
              <a:gd name="adj2" fmla="val 50000"/>
              <a:gd name="adj3" fmla="val 408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D6639609-D190-A67B-BDCE-70E9D1BC95AC}"/>
              </a:ext>
            </a:extLst>
          </p:cNvPr>
          <p:cNvCxnSpPr>
            <a:cxnSpLocks/>
          </p:cNvCxnSpPr>
          <p:nvPr/>
        </p:nvCxnSpPr>
        <p:spPr>
          <a:xfrm>
            <a:off x="0" y="4967403"/>
            <a:ext cx="122424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14D3F1C-2DBA-19A0-34F1-E49554E19657}"/>
              </a:ext>
            </a:extLst>
          </p:cNvPr>
          <p:cNvSpPr txBox="1"/>
          <p:nvPr/>
        </p:nvSpPr>
        <p:spPr>
          <a:xfrm>
            <a:off x="187792" y="5065180"/>
            <a:ext cx="3589444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やり取り後の各書類等</a:t>
            </a:r>
            <a:endParaRPr kumimoji="1" lang="ja-JP" altLang="en-US" sz="2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2800C150-BB48-B9FE-EE79-F199B2AE17A3}"/>
              </a:ext>
            </a:extLst>
          </p:cNvPr>
          <p:cNvCxnSpPr/>
          <p:nvPr/>
        </p:nvCxnSpPr>
        <p:spPr>
          <a:xfrm>
            <a:off x="6130725" y="0"/>
            <a:ext cx="44219" cy="69308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スクロール: 横 31">
            <a:extLst>
              <a:ext uri="{FF2B5EF4-FFF2-40B4-BE49-F238E27FC236}">
                <a16:creationId xmlns:a16="http://schemas.microsoft.com/office/drawing/2014/main" id="{301A736D-3E82-D8FD-9BC6-7811EAAD528B}"/>
              </a:ext>
            </a:extLst>
          </p:cNvPr>
          <p:cNvSpPr/>
          <p:nvPr/>
        </p:nvSpPr>
        <p:spPr>
          <a:xfrm>
            <a:off x="3410057" y="3974586"/>
            <a:ext cx="1414440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領収書</a:t>
            </a:r>
            <a:endParaRPr kumimoji="1" lang="ja-JP" altLang="en-US" sz="28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5" name="スクロール: 横 34">
            <a:extLst>
              <a:ext uri="{FF2B5EF4-FFF2-40B4-BE49-F238E27FC236}">
                <a16:creationId xmlns:a16="http://schemas.microsoft.com/office/drawing/2014/main" id="{E34A5FAE-0D92-0C3F-472F-6307EA676DE1}"/>
              </a:ext>
            </a:extLst>
          </p:cNvPr>
          <p:cNvSpPr/>
          <p:nvPr/>
        </p:nvSpPr>
        <p:spPr>
          <a:xfrm>
            <a:off x="7226402" y="1140355"/>
            <a:ext cx="2165149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請求書</a:t>
            </a:r>
            <a:r>
              <a:rPr kumimoji="1" lang="en-US" altLang="ja-JP" sz="28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28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控</a:t>
            </a:r>
            <a:r>
              <a:rPr lang="en-US" altLang="ja-JP" sz="28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800" b="1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7" name="スクロール: 横 36">
            <a:extLst>
              <a:ext uri="{FF2B5EF4-FFF2-40B4-BE49-F238E27FC236}">
                <a16:creationId xmlns:a16="http://schemas.microsoft.com/office/drawing/2014/main" id="{493D9865-2405-D7BB-2F5A-CF8F52B7D2D2}"/>
              </a:ext>
            </a:extLst>
          </p:cNvPr>
          <p:cNvSpPr/>
          <p:nvPr/>
        </p:nvSpPr>
        <p:spPr>
          <a:xfrm>
            <a:off x="7220578" y="2009596"/>
            <a:ext cx="1459321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BE5014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請求書</a:t>
            </a:r>
          </a:p>
        </p:txBody>
      </p:sp>
      <p:sp>
        <p:nvSpPr>
          <p:cNvPr id="38" name="スクロール: 横 37">
            <a:extLst>
              <a:ext uri="{FF2B5EF4-FFF2-40B4-BE49-F238E27FC236}">
                <a16:creationId xmlns:a16="http://schemas.microsoft.com/office/drawing/2014/main" id="{52B5A2F8-3741-483D-F58E-979D874A2A4C}"/>
              </a:ext>
            </a:extLst>
          </p:cNvPr>
          <p:cNvSpPr/>
          <p:nvPr/>
        </p:nvSpPr>
        <p:spPr>
          <a:xfrm>
            <a:off x="9047055" y="5758187"/>
            <a:ext cx="1415833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領収書</a:t>
            </a:r>
          </a:p>
        </p:txBody>
      </p:sp>
      <p:sp>
        <p:nvSpPr>
          <p:cNvPr id="39" name="スクロール: 横 38">
            <a:extLst>
              <a:ext uri="{FF2B5EF4-FFF2-40B4-BE49-F238E27FC236}">
                <a16:creationId xmlns:a16="http://schemas.microsoft.com/office/drawing/2014/main" id="{C49C53BE-8A4E-22C8-4CA6-97CAF0303C1E}"/>
              </a:ext>
            </a:extLst>
          </p:cNvPr>
          <p:cNvSpPr/>
          <p:nvPr/>
        </p:nvSpPr>
        <p:spPr>
          <a:xfrm>
            <a:off x="790000" y="5758187"/>
            <a:ext cx="2101739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請求書</a:t>
            </a:r>
            <a:r>
              <a:rPr lang="en-US" altLang="ja-JP" sz="28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28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控</a:t>
            </a:r>
            <a:r>
              <a:rPr lang="en-US" altLang="ja-JP" sz="28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800" b="1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3" name="フローチャート: 代替処理 42">
            <a:extLst>
              <a:ext uri="{FF2B5EF4-FFF2-40B4-BE49-F238E27FC236}">
                <a16:creationId xmlns:a16="http://schemas.microsoft.com/office/drawing/2014/main" id="{C44C7A0B-D9A3-4E02-5287-225127B820C4}"/>
              </a:ext>
            </a:extLst>
          </p:cNvPr>
          <p:cNvSpPr/>
          <p:nvPr/>
        </p:nvSpPr>
        <p:spPr>
          <a:xfrm>
            <a:off x="2958609" y="144728"/>
            <a:ext cx="2178251" cy="596652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薬局</a:t>
            </a:r>
            <a:r>
              <a:rPr kumimoji="1"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渡す側</a:t>
            </a:r>
            <a:r>
              <a:rPr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4" name="フローチャート: 代替処理 43">
            <a:extLst>
              <a:ext uri="{FF2B5EF4-FFF2-40B4-BE49-F238E27FC236}">
                <a16:creationId xmlns:a16="http://schemas.microsoft.com/office/drawing/2014/main" id="{655C0C10-3EF7-418A-3610-C6A95C862A7B}"/>
              </a:ext>
            </a:extLst>
          </p:cNvPr>
          <p:cNvSpPr/>
          <p:nvPr/>
        </p:nvSpPr>
        <p:spPr>
          <a:xfrm>
            <a:off x="6729840" y="144728"/>
            <a:ext cx="2033500" cy="596652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B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薬局</a:t>
            </a:r>
            <a:r>
              <a:rPr kumimoji="1"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貰う</a:t>
            </a:r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側</a:t>
            </a:r>
            <a:r>
              <a:rPr lang="en-US" altLang="ja-JP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2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5" name="スクロール: 横 44">
            <a:extLst>
              <a:ext uri="{FF2B5EF4-FFF2-40B4-BE49-F238E27FC236}">
                <a16:creationId xmlns:a16="http://schemas.microsoft.com/office/drawing/2014/main" id="{3C83BE34-8639-777A-D4D3-4FE6BADEBF0A}"/>
              </a:ext>
            </a:extLst>
          </p:cNvPr>
          <p:cNvSpPr/>
          <p:nvPr/>
        </p:nvSpPr>
        <p:spPr>
          <a:xfrm>
            <a:off x="7016222" y="5758187"/>
            <a:ext cx="1459321" cy="858423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BE5014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請求書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ADC14F3-38C5-EE07-7227-5BCF597E45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017" y="3364669"/>
            <a:ext cx="1412726" cy="70165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741D986F-7396-B379-E020-D4BD1D7F53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516" y="5914956"/>
            <a:ext cx="1412726" cy="701654"/>
          </a:xfrm>
          <a:prstGeom prst="rect">
            <a:avLst/>
          </a:prstGeom>
        </p:spPr>
      </p:pic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FD73141B-743E-7FAC-AAA4-BC59969B0948}"/>
              </a:ext>
            </a:extLst>
          </p:cNvPr>
          <p:cNvSpPr/>
          <p:nvPr/>
        </p:nvSpPr>
        <p:spPr>
          <a:xfrm>
            <a:off x="9465598" y="30003"/>
            <a:ext cx="2527265" cy="1115818"/>
          </a:xfrm>
          <a:prstGeom prst="wedgeRoundRectCallout">
            <a:avLst>
              <a:gd name="adj1" fmla="val -72128"/>
              <a:gd name="adj2" fmla="val 70103"/>
              <a:gd name="adj3" fmla="val 16667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事前に</a:t>
            </a:r>
            <a:r>
              <a:rPr lang="ja-JP" altLang="ja-JP" sz="1800" dirty="0">
                <a:solidFill>
                  <a:schemeClr val="tx1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譲渡者・譲受者の氏名、医薬品の製造番号・期限</a:t>
            </a:r>
            <a:r>
              <a:rPr lang="ja-JP" altLang="en-US" sz="1800" dirty="0">
                <a:solidFill>
                  <a:schemeClr val="tx1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を記載</a:t>
            </a:r>
            <a:endParaRPr kumimoji="1" lang="ja-JP" altLang="en-US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" name="フローチャート: 代替処理 10">
            <a:extLst>
              <a:ext uri="{FF2B5EF4-FFF2-40B4-BE49-F238E27FC236}">
                <a16:creationId xmlns:a16="http://schemas.microsoft.com/office/drawing/2014/main" id="{3216DF26-CDEB-3A82-BB18-9D718853E7A2}"/>
              </a:ext>
            </a:extLst>
          </p:cNvPr>
          <p:cNvSpPr/>
          <p:nvPr/>
        </p:nvSpPr>
        <p:spPr>
          <a:xfrm>
            <a:off x="9754972" y="1513074"/>
            <a:ext cx="2320977" cy="218132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請求書、請求書（控）を渡す際に</a:t>
            </a:r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</a:t>
            </a:r>
            <a:r>
              <a:rPr lang="en-US" altLang="ja-JP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</a:t>
            </a:r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薬局（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渡す側）の薬局印を押す。</a:t>
            </a:r>
            <a:endParaRPr kumimoji="1" lang="en-US" altLang="ja-JP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譲渡、譲受者の印を押す。</a:t>
            </a:r>
          </a:p>
        </p:txBody>
      </p:sp>
      <p:sp>
        <p:nvSpPr>
          <p:cNvPr id="13" name="右中かっこ 12">
            <a:extLst>
              <a:ext uri="{FF2B5EF4-FFF2-40B4-BE49-F238E27FC236}">
                <a16:creationId xmlns:a16="http://schemas.microsoft.com/office/drawing/2014/main" id="{23F72C92-77CC-EB29-66E3-5A3E08593E04}"/>
              </a:ext>
            </a:extLst>
          </p:cNvPr>
          <p:cNvSpPr/>
          <p:nvPr/>
        </p:nvSpPr>
        <p:spPr>
          <a:xfrm>
            <a:off x="9234895" y="1071900"/>
            <a:ext cx="493620" cy="1875391"/>
          </a:xfrm>
          <a:prstGeom prst="rightBrace">
            <a:avLst>
              <a:gd name="adj1" fmla="val 8333"/>
              <a:gd name="adj2" fmla="val 4968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07B1C230-0D0D-9A3B-9432-944FFCBEFA5A}"/>
              </a:ext>
            </a:extLst>
          </p:cNvPr>
          <p:cNvSpPr/>
          <p:nvPr/>
        </p:nvSpPr>
        <p:spPr>
          <a:xfrm>
            <a:off x="4980028" y="4172670"/>
            <a:ext cx="2178252" cy="43003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" name="矢印: 左 15">
            <a:extLst>
              <a:ext uri="{FF2B5EF4-FFF2-40B4-BE49-F238E27FC236}">
                <a16:creationId xmlns:a16="http://schemas.microsoft.com/office/drawing/2014/main" id="{ACC9750B-C8BA-B2EF-76D2-833A3670072F}"/>
              </a:ext>
            </a:extLst>
          </p:cNvPr>
          <p:cNvSpPr/>
          <p:nvPr/>
        </p:nvSpPr>
        <p:spPr>
          <a:xfrm>
            <a:off x="5033720" y="3436089"/>
            <a:ext cx="2124560" cy="430035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矢印: 左 16">
            <a:extLst>
              <a:ext uri="{FF2B5EF4-FFF2-40B4-BE49-F238E27FC236}">
                <a16:creationId xmlns:a16="http://schemas.microsoft.com/office/drawing/2014/main" id="{D4F7106D-F5B9-9371-CE28-EC590DFAF0BE}"/>
              </a:ext>
            </a:extLst>
          </p:cNvPr>
          <p:cNvSpPr/>
          <p:nvPr/>
        </p:nvSpPr>
        <p:spPr>
          <a:xfrm>
            <a:off x="5033720" y="1416855"/>
            <a:ext cx="2124560" cy="430035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269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3048</TotalTime>
  <Words>222</Words>
  <Application>Microsoft Office PowerPoint</Application>
  <PresentationFormat>ワイド画面</PresentationFormat>
  <Paragraphs>42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UD デジタル 教科書体 NK-B</vt:lpstr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遼 田中</dc:creator>
  <cp:lastModifiedBy>遼 田中</cp:lastModifiedBy>
  <cp:revision>10</cp:revision>
  <cp:lastPrinted>2024-09-24T07:18:09Z</cp:lastPrinted>
  <dcterms:created xsi:type="dcterms:W3CDTF">2024-08-22T13:26:26Z</dcterms:created>
  <dcterms:modified xsi:type="dcterms:W3CDTF">2024-10-08T10:16:05Z</dcterms:modified>
</cp:coreProperties>
</file>